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82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11111"/>
    <a:srgbClr val="B02A00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DC1D84D-E2C8-49D7-A315-6714D26A49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E5634F8-F2DE-4453-BB83-4DC3545283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0409ADFD-1533-4B40-B0D9-8DC30E319A6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137AFCFC-E290-42B9-A541-2EF773F5E0C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54359300-A53E-4499-9BB5-77BC38564FB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B08E0F98-132F-49A7-B673-4C31F777A0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DF54D0DC-8109-4D39-A009-D370706708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8C71A43-82FD-4F9D-8002-9A9A302C0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A17725-29AC-41DC-B9B3-9F543DAF4532}" type="slidenum">
              <a:rPr lang="en-US" altLang="zh-CN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6CD22A8-B105-4F8B-A2EB-88FCD749E5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11EFECC-0C52-448E-BAC0-24A2A0F1F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5410E619-046B-4087-B5C1-8C92CF2F7DA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87F20E-D273-49FA-BAAD-6552FD7773FE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9699" name="Rectangle 7">
            <a:extLst>
              <a:ext uri="{FF2B5EF4-FFF2-40B4-BE49-F238E27FC236}">
                <a16:creationId xmlns:a16="http://schemas.microsoft.com/office/drawing/2014/main" id="{39528D54-97B8-4820-A2F0-D06A695108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70EC37-7E02-43B4-A661-A412CDF64A63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E618605C-2BA2-4C0B-AA59-5847021593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78CA60A9-9A6E-4CC4-9B2C-FFF8A0A02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37461DE9-CBE3-4513-ABEB-4196CFEDA59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018B0B1-9EB0-4E76-A6FC-F8CBBD14EA55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30723" name="Rectangle 7">
            <a:extLst>
              <a:ext uri="{FF2B5EF4-FFF2-40B4-BE49-F238E27FC236}">
                <a16:creationId xmlns:a16="http://schemas.microsoft.com/office/drawing/2014/main" id="{F61EC4F2-7A6F-443A-9DC5-EFD95047EA7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5DA8DE-125C-480A-BE85-9891B4534A0A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D0B77E25-3F3F-4B7A-BD70-1B8EEB035C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F083C17C-F1E7-40C7-82E9-9BAD3E2A8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C9B6DE9-8B3C-4AAC-BB2F-BFD47EF6514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5BF28D-7799-40B2-B347-59998A337D5B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31747" name="Rectangle 7">
            <a:extLst>
              <a:ext uri="{FF2B5EF4-FFF2-40B4-BE49-F238E27FC236}">
                <a16:creationId xmlns:a16="http://schemas.microsoft.com/office/drawing/2014/main" id="{00C79424-15DC-4E07-93E9-95F964DFF3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F18418-06DF-4BB3-B393-C00FDEEF330E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9C48D657-593B-4887-BB65-83A702E691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04425771-6A32-474B-B5F8-71B98D1FE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477B06BF-BAFD-4671-983C-E6286795B7E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74D40C8-3DD6-494D-93E3-D7DF598B2325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32771" name="Rectangle 7">
            <a:extLst>
              <a:ext uri="{FF2B5EF4-FFF2-40B4-BE49-F238E27FC236}">
                <a16:creationId xmlns:a16="http://schemas.microsoft.com/office/drawing/2014/main" id="{2334D6DD-42DB-42B5-93DA-4E74DA22AEA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8D181E-6232-4AF4-8A60-D97CBFB78E1B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71E74F2D-5DC5-462B-A98C-641E3B4924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AACC6A29-61C4-4281-9503-4D64AF348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26795F18-6B35-4F50-ABEB-283C32C736F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90978E-A740-425F-A44A-DE0710919C71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33795" name="Rectangle 7">
            <a:extLst>
              <a:ext uri="{FF2B5EF4-FFF2-40B4-BE49-F238E27FC236}">
                <a16:creationId xmlns:a16="http://schemas.microsoft.com/office/drawing/2014/main" id="{A399EBB7-D743-412F-AD1D-FC5D0982B21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E8B773-60C5-4AE7-ADE7-AD66BB3B21DA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74E1A206-B971-4711-AE2B-E10C437593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3D624D52-7671-4AD7-AACA-9CE36392C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9449CEF-7804-4291-8F66-BEA2D84577B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96DFE7-D778-466C-BF42-F312719061B4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34819" name="Rectangle 7">
            <a:extLst>
              <a:ext uri="{FF2B5EF4-FFF2-40B4-BE49-F238E27FC236}">
                <a16:creationId xmlns:a16="http://schemas.microsoft.com/office/drawing/2014/main" id="{F05F66D4-9613-44A7-B70B-9C21DD591D2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B3072D-D10D-452E-AF6E-272EA3280F63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C5D45D24-396C-4320-BD7E-03C6A2F51C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7B918433-71B3-4E38-B651-39147C60F4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F505DCD-0296-4EA0-ACF3-1AAC8E9DF4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4A358C-8865-44AF-B201-D79ED4188787}" type="slidenum">
              <a:rPr lang="en-US" altLang="zh-CN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1507" name="Rectangle 7">
            <a:extLst>
              <a:ext uri="{FF2B5EF4-FFF2-40B4-BE49-F238E27FC236}">
                <a16:creationId xmlns:a16="http://schemas.microsoft.com/office/drawing/2014/main" id="{EC4C615F-D507-4D28-94DD-46010444AB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CFAAD4-ABFD-40DC-8F38-D07AF687C961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9FAFEC60-6F31-47C1-91BF-DAF7ADC3CF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7599DC40-4EAF-4C18-875A-E3C74A749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76E211C0-2725-4D1B-8175-DDEECB9E852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8C310E-7A33-40E7-82C7-16285B4FEC1D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id="{6B8D70EB-17C0-444E-A814-46BE7C1E1BC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EC7C43-1D26-4079-9776-44F416CFF08C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5DB39949-1889-4AA4-A872-450ADE3A7B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22DD197F-9E88-47AC-ABA1-A2834DA9A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1A534D57-D54E-46E0-BED1-8126937B13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5F4531-0A6D-43FC-9ADF-4BCF2591F1DB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3555" name="Rectangle 7">
            <a:extLst>
              <a:ext uri="{FF2B5EF4-FFF2-40B4-BE49-F238E27FC236}">
                <a16:creationId xmlns:a16="http://schemas.microsoft.com/office/drawing/2014/main" id="{D2D3A1D2-67B7-45F1-858F-9B98FA75114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023D3C2-5676-4061-8ADC-6D8833FCC8A8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D490172E-60CE-4E5F-960A-07F9963E1D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FDA3F14E-1088-4D03-A264-1A0D77FAD1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21EB947-9621-4DA2-B22E-D26777CC1C4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3531E4-DFD1-44E8-AC9E-014AC73A0375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E5AE4D4F-16D9-407B-B8AE-3E7B142A172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A6DACF-8B0B-420A-821A-B3B5632E6A7F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48D7B946-4B74-4D97-AB21-2D54AEA4F8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A7DF682C-6F4D-485C-8765-49EB410406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ABE9D93-99C2-4CBF-900F-9E7BA55E2CF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29D07E-E79C-477B-86B3-BDCCB38DE3C3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5603" name="Rectangle 7">
            <a:extLst>
              <a:ext uri="{FF2B5EF4-FFF2-40B4-BE49-F238E27FC236}">
                <a16:creationId xmlns:a16="http://schemas.microsoft.com/office/drawing/2014/main" id="{CBB8CF06-F75D-4019-80BF-BFCD7A99BC9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CA5A6F-A93B-41AB-B68E-783D87B9D378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73236E33-FDE3-473A-96F8-E9719EAD64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73609C4C-EA8C-4107-AB99-7F55F23E2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47B7E18-4200-4543-AD20-14973EB741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20AEC9D-068C-4AD2-A721-4F2FB5D75431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ED4D2FAE-9751-463C-8333-FE375AC99FE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054852-96A5-4572-8F02-CF25E1A0BE49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D4D628AD-20AB-4CF9-89AE-CA50B7CFA5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74DF0228-7657-44B6-BD48-C150D3EAD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0FF7B28F-FA2E-4AF9-A938-9C39FC797D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EF191F-3B87-428F-9C55-8A8697DFA8CF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id="{AF87B04F-C542-47E6-B2B5-E1C3599E1E5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E257E8-9C26-477A-8DC2-0BCBAC900323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EB77A781-93B8-4474-8DBC-66F2A8BD853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ED932CE8-4150-4B90-82A5-DDAF90FD8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BA8C6A3B-98DE-421D-B289-898981445B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9BF9ED-87EB-4814-8606-B8A0CF2866D2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5E5F8BB6-96B0-4A21-88EF-0EAACD8CFFD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2E5EFF-5B16-419B-B0E3-DCE6F9833D2B}" type="slidenum">
              <a:rPr lang="en-US" altLang="zh-CN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E7244E72-2A3A-4761-85A2-2D4E81F842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792E1B85-4090-4C1A-82C9-56FDDC019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E91D70-9738-463B-9860-BF9C43243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139B21-8670-4EA1-8AA4-744D102E6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056E3D-5DCC-435F-BE16-770387787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2F86A-4302-4D6C-82C2-30EBD33997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24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0D795D-45A2-429B-8729-2EC569A4C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98E915-EE9F-437A-8A18-E2DE1B4624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5775D1-7DFE-4976-889F-2B2577745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ED7E9-1DBA-4E14-AD63-EF3CBDE8A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11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DA5044-9386-429E-AD6D-8575C5F1B6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EAC3C4-A037-4E35-BEA4-4D58DD2FF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821D4E-D151-4FC9-8C27-162A3837D4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97603-C6E3-416A-9390-2236B00245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409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C54587-1637-48B6-A9A2-05E578B3EF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D7D4DB-DF42-41D3-AAB2-B896E7540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DE01D5-173D-4832-BDB3-6E2C2AD95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D9497-9D8D-4ACB-9015-16A7BD8AD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842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CC2847F-712D-4A17-A921-1A3634FAF9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BEE4C08-8A65-4C15-A531-D2ED358C5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271D1B6-D115-4B57-99A1-19251E53E4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8F062445-084E-4019-9A3B-0BB2786813C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199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B75FAE-898F-4391-B4E9-4EC13A101A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4DD446-B954-4E85-A173-B59007A6B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F6905-D0A4-4141-9BFC-E9B2E17190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C2825-6678-4B16-954E-54791B06F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96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429FD9-5CE8-465A-80FB-43D5F664CE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AC4854-9A8F-4BDE-B6F4-C6CF30174B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DAAD06-CF80-40B0-A33E-CBCB5A17CB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3CF88-0AF9-4411-9E0D-2DAD050A04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21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4E4EBB-4274-47D3-A98E-BF8FF2010F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202E71-F7CE-40DB-AD4E-3720B49A52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3F4A4D-886C-4A42-B47B-D4807DF283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DB4BF-ADE2-4590-A7E7-8A1C10AC18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85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5453DB-A051-4022-BE47-3062A1901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7050CC7-E4AC-4DA4-9D17-D252EE6BE3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33A108-6EE6-4F36-A270-043423427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7FD57-8219-4D07-9B1E-E1AACE7337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63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5BF7F36-4AC6-4429-B639-B64445D2FB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8456F0-491B-4E2C-BD03-E0FFD69BF3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4A71DD-06DE-4771-AF66-A703ECF24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73AC9-4508-4C3B-9B76-6951CBC8F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58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506FD0-AB3A-4B90-B80C-025E385CE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69ED56C-BA45-4DF8-8B86-14C44D68D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B4565A-5411-4292-A488-30A39AF092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C38CA-F381-4E5C-8AA4-67EB5F4AA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66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61CA-79CF-4FCD-A53A-0B261B4A37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168AEC-FAED-40F3-8EDA-CA4628C77B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632479-FB97-4DCA-A3EA-EFCE1DE7F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4EA51-52B8-4BCE-948B-817FBC35D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09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BC0D16-06B8-42F1-945F-AF560AA64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A546E4-440C-4CCD-96C8-57729DD22A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D5D59-9B30-4E16-9820-551678B4AB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71E76-9713-468D-8594-9DCF21DD7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43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E670147-08C8-4582-9CDA-11C1FCE91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B899847-B4B7-480A-B7FD-502F8CBF8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F729A1D-82F2-4290-A06B-BFBCAB5494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C75506-EE51-4E82-819B-8381396588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5FB8BC1-2429-4760-99B0-62387C83DB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9772821F-D30A-499D-B1BE-3D281D6DC0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11111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BA83F059-9ED3-409A-9904-FA24D6B28C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381000"/>
            <a:ext cx="66294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/>
              <a:t>BOOST (Better Operative Outcomes Software Tool)</a:t>
            </a:r>
            <a:endParaRPr lang="zh-TW" altLang="en-US" sz="3600">
              <a:ea typeface="PMingLiU" pitchFamily="18" charset="-120"/>
            </a:endParaRP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93C3C40F-D014-484C-B444-BEFBAD8EA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2895600"/>
            <a:ext cx="6400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>
                <a:effectLst>
                  <a:outerShdw blurRad="38100" dist="38100" dir="2700000" algn="tl">
                    <a:srgbClr val="000000"/>
                  </a:outerShdw>
                </a:effectLst>
                <a:ea typeface="PMingLiU" panose="02020500000000000000" pitchFamily="18" charset="-120"/>
              </a:rPr>
              <a:t>Nathan Congdon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15F31FB6-CB7B-4EF5-8193-C5F9C2284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505200"/>
            <a:ext cx="60198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11111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11111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1111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11111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GB" altLang="zh-CN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Queen’s University Belfast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kumimoji="1" lang="en-GB" altLang="zh-CN" sz="200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GB" altLang="zh-CN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Zhongshan Ophthalmic Center, Guangzhou, China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kumimoji="1" lang="en-GB" altLang="zh-CN" sz="200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GB" altLang="zh-CN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ORBIS International, NY, USA</a:t>
            </a:r>
            <a:endParaRPr kumimoji="1" lang="en-US" altLang="zh-TW" sz="200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endParaRPr kumimoji="1" lang="en-US" altLang="zh-TW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3077" name="Rectangle 9">
            <a:extLst>
              <a:ext uri="{FF2B5EF4-FFF2-40B4-BE49-F238E27FC236}">
                <a16:creationId xmlns:a16="http://schemas.microsoft.com/office/drawing/2014/main" id="{267F37F6-BF4E-47A7-9C7C-8B8553B4B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886200"/>
            <a:ext cx="3657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endParaRPr lang="zh-CN" altLang="zh-CN" sz="18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21B45DD-6093-4D27-857F-2F555E665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>
                <a:ea typeface="宋体" panose="02010600030101010101" pitchFamily="2" charset="-122"/>
              </a:rPr>
              <a:t>What is BOOST?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382E6E0-DE03-466A-8CC6-1D559543DE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4038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>
                <a:ea typeface="宋体" pitchFamily="2" charset="-122"/>
              </a:rPr>
              <a:t>Identify and suggest measures to correct principal cause of poor outcomes (20 cases with VA &lt; 6/60 at 6 weeks)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200">
                <a:ea typeface="宋体" pitchFamily="2" charset="-122"/>
              </a:rPr>
              <a:t>Surgical complications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200">
                <a:ea typeface="宋体" pitchFamily="2" charset="-122"/>
              </a:rPr>
              <a:t>Inappropriate case selection (co-morbidities)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200">
                <a:ea typeface="宋体" pitchFamily="2" charset="-122"/>
              </a:rPr>
              <a:t>Refractive error/inaccurate IOL power</a:t>
            </a:r>
          </a:p>
        </p:txBody>
      </p:sp>
      <p:pic>
        <p:nvPicPr>
          <p:cNvPr id="12292" name="Picture 6" descr="Aravind2">
            <a:extLst>
              <a:ext uri="{FF2B5EF4-FFF2-40B4-BE49-F238E27FC236}">
                <a16:creationId xmlns:a16="http://schemas.microsoft.com/office/drawing/2014/main" id="{700C1B17-280E-4B6A-BB85-D2C0601D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3429000" cy="2452688"/>
          </a:xfrm>
          <a:prstGeom prst="rect">
            <a:avLst/>
          </a:prstGeom>
          <a:noFill/>
          <a:ln w="317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6C1C116-699C-4F79-B309-48E2BCDC0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>
                <a:ea typeface="宋体" panose="02010600030101010101" pitchFamily="2" charset="-122"/>
              </a:rPr>
              <a:t>What is BOOST?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6016217-C9E0-4C9F-A28C-D911A7F7A46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72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200">
                <a:ea typeface="宋体" pitchFamily="2" charset="-122"/>
              </a:rPr>
              <a:t>The system will be based on a stable platform for long-term use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000">
                <a:ea typeface="宋体" pitchFamily="2" charset="-122"/>
              </a:rPr>
              <a:t>Aravind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>
                <a:ea typeface="宋体" pitchFamily="2" charset="-122"/>
              </a:rPr>
              <a:t>NGOs, IAPB, WHO, partners institutions, etc., will join together to: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000">
                <a:ea typeface="宋体" pitchFamily="2" charset="-122"/>
              </a:rPr>
              <a:t>Support </a:t>
            </a:r>
            <a:r>
              <a:rPr lang="en-US" altLang="zh-CN" sz="2000" u="sng">
                <a:ea typeface="宋体" pitchFamily="2" charset="-122"/>
              </a:rPr>
              <a:t>development</a:t>
            </a:r>
            <a:r>
              <a:rPr lang="en-US" altLang="zh-CN" sz="2000">
                <a:ea typeface="宋体" pitchFamily="2" charset="-122"/>
              </a:rPr>
              <a:t> of the system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000">
                <a:ea typeface="宋体" pitchFamily="2" charset="-122"/>
              </a:rPr>
              <a:t>Support </a:t>
            </a:r>
            <a:r>
              <a:rPr lang="en-US" altLang="zh-CN" sz="2000" u="sng">
                <a:ea typeface="宋体" pitchFamily="2" charset="-122"/>
              </a:rPr>
              <a:t>long-term</a:t>
            </a:r>
            <a:r>
              <a:rPr lang="en-US" altLang="zh-CN" sz="2000">
                <a:ea typeface="宋体" pitchFamily="2" charset="-122"/>
              </a:rPr>
              <a:t> </a:t>
            </a:r>
            <a:r>
              <a:rPr lang="en-US" altLang="zh-CN" sz="2000" u="sng">
                <a:ea typeface="宋体" pitchFamily="2" charset="-122"/>
              </a:rPr>
              <a:t>maintenance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000" u="sng">
                <a:ea typeface="宋体" pitchFamily="2" charset="-122"/>
              </a:rPr>
              <a:t>Advertise and promote</a:t>
            </a:r>
            <a:r>
              <a:rPr lang="en-US" altLang="zh-CN" sz="2000">
                <a:ea typeface="宋体" pitchFamily="2" charset="-122"/>
              </a:rPr>
              <a:t> universal, free access by download from websites everywhere: the “Angry Birds” of eye health!</a:t>
            </a:r>
          </a:p>
        </p:txBody>
      </p:sp>
      <p:pic>
        <p:nvPicPr>
          <p:cNvPr id="13316" name="Picture 6" descr="nt7lisvneE-S-W1SP8hjfLD-JVrX_cuWLJaT2eKKn4LmvpzscqwXS1vnl_GSN95JCm2P=h900">
            <a:extLst>
              <a:ext uri="{FF2B5EF4-FFF2-40B4-BE49-F238E27FC236}">
                <a16:creationId xmlns:a16="http://schemas.microsoft.com/office/drawing/2014/main" id="{E1FDE1D4-0A6C-4B5A-AAF7-1ED38DA29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276600" cy="2457450"/>
          </a:xfrm>
          <a:prstGeom prst="rect">
            <a:avLst/>
          </a:prstGeom>
          <a:noFill/>
          <a:ln w="317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2F48025-C6D1-4F31-901B-B6EBB9129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>
                <a:ea typeface="宋体" panose="02010600030101010101" pitchFamily="2" charset="-122"/>
              </a:rPr>
              <a:t>What is BOOST?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4C0936F-C068-4B9D-A1FA-5246F0B2C6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838200"/>
            <a:ext cx="3810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200">
                <a:ea typeface="宋体" pitchFamily="2" charset="-122"/>
              </a:rPr>
              <a:t>Cloud-based database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altLang="zh-CN" sz="200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>
                <a:ea typeface="宋体" pitchFamily="2" charset="-122"/>
              </a:rPr>
              <a:t>Password-protected user accounts, user decides who sees their data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>
                <a:ea typeface="宋体" pitchFamily="2" charset="-122"/>
              </a:rPr>
              <a:t>Will exist as a de novo, cross-platform app, strong input on design from ICEH and Aravind</a:t>
            </a:r>
          </a:p>
        </p:txBody>
      </p:sp>
      <p:pic>
        <p:nvPicPr>
          <p:cNvPr id="14340" name="Picture 5" descr="Aravind3">
            <a:extLst>
              <a:ext uri="{FF2B5EF4-FFF2-40B4-BE49-F238E27FC236}">
                <a16:creationId xmlns:a16="http://schemas.microsoft.com/office/drawing/2014/main" id="{C573AE75-486B-4FE1-84F2-F873ADC8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429000" cy="3205163"/>
          </a:xfrm>
          <a:prstGeom prst="rect">
            <a:avLst/>
          </a:prstGeom>
          <a:noFill/>
          <a:ln w="317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ED4B62E-6DED-4D4E-9E2B-F086E8EDF8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>
                <a:ea typeface="宋体" panose="02010600030101010101" pitchFamily="2" charset="-122"/>
              </a:rPr>
              <a:t>Progress to Date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74B6182-C885-4161-9B63-C21AA789BF3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0"/>
            <a:ext cx="6934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800">
                <a:ea typeface="宋体" pitchFamily="2" charset="-122"/>
              </a:rPr>
              <a:t>Marketing survey at 90 hospitals in Africa, Asia, LAC, Pacific: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altLang="zh-CN" sz="2800">
              <a:ea typeface="宋体" pitchFamily="2" charset="-122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400">
                <a:ea typeface="宋体" pitchFamily="2" charset="-122"/>
              </a:rPr>
              <a:t>Strong support (90%) for sharing data anonymously in cloud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400">
                <a:ea typeface="宋体" pitchFamily="2" charset="-122"/>
              </a:rPr>
              <a:t>Strong demand for continuous (not one off) use, and for functionality both to </a:t>
            </a:r>
            <a:r>
              <a:rPr lang="en-US" altLang="zh-CN" sz="2400" u="sng">
                <a:ea typeface="宋体" pitchFamily="2" charset="-122"/>
              </a:rPr>
              <a:t>measure</a:t>
            </a:r>
            <a:r>
              <a:rPr lang="en-US" altLang="zh-CN" sz="2400">
                <a:ea typeface="宋体" pitchFamily="2" charset="-122"/>
              </a:rPr>
              <a:t> and </a:t>
            </a:r>
            <a:r>
              <a:rPr lang="en-US" altLang="zh-CN" sz="2400" u="sng">
                <a:ea typeface="宋体" pitchFamily="2" charset="-122"/>
              </a:rPr>
              <a:t>improve</a:t>
            </a:r>
            <a:r>
              <a:rPr lang="en-US" altLang="zh-CN" sz="2400">
                <a:ea typeface="宋体" pitchFamily="2" charset="-122"/>
              </a:rPr>
              <a:t> quality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zh-CN" sz="2400">
              <a:ea typeface="宋体" pitchFamily="2" charset="-122"/>
            </a:endParaRPr>
          </a:p>
        </p:txBody>
      </p:sp>
      <p:sp>
        <p:nvSpPr>
          <p:cNvPr id="83975" name="AutoShape 7" descr="Z">
            <a:extLst>
              <a:ext uri="{FF2B5EF4-FFF2-40B4-BE49-F238E27FC236}">
                <a16:creationId xmlns:a16="http://schemas.microsoft.com/office/drawing/2014/main" id="{8A448373-C81E-4FD7-BBFD-B7CE309151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11111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11111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1111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11111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3977" name="AutoShape 9" descr="Z">
            <a:extLst>
              <a:ext uri="{FF2B5EF4-FFF2-40B4-BE49-F238E27FC236}">
                <a16:creationId xmlns:a16="http://schemas.microsoft.com/office/drawing/2014/main" id="{DD2BE4A1-7DC1-4339-83E9-27A58E1828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11111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11111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1111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11111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F57938D-5F0F-455B-8F26-4570ED306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>
                <a:ea typeface="宋体" panose="02010600030101010101" pitchFamily="2" charset="-122"/>
              </a:rPr>
              <a:t>Progress to Date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25CCB37-223C-43C2-B1D7-276DB4A645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219200"/>
            <a:ext cx="6629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>
                <a:ea typeface="宋体" pitchFamily="2" charset="-122"/>
              </a:rPr>
              <a:t>Completion of Windows version at Aravind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>
                <a:ea typeface="宋体" pitchFamily="2" charset="-122"/>
              </a:rPr>
              <a:t>Identification of programmers and funding sought to migrate to Android platform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>
                <a:ea typeface="宋体" pitchFamily="2" charset="-122"/>
              </a:rPr>
              <a:t>Preparation for formal field testing:</a:t>
            </a:r>
            <a:r>
              <a:rPr lang="en-US" altLang="zh-CN" sz="2200">
                <a:ea typeface="宋体" pitchFamily="2" charset="-122"/>
              </a:rPr>
              <a:t>	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000">
                <a:ea typeface="宋体" pitchFamily="2" charset="-122"/>
              </a:rPr>
              <a:t>Original PRECOG Cohort and market survey institutions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000">
                <a:ea typeface="宋体" pitchFamily="2" charset="-122"/>
              </a:rPr>
              <a:t>Letter in Lancet Global Health seeking additional testing institutions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zh-CN" sz="2400">
              <a:ea typeface="宋体" pitchFamily="2" charset="-122"/>
            </a:endParaRPr>
          </a:p>
        </p:txBody>
      </p:sp>
      <p:sp>
        <p:nvSpPr>
          <p:cNvPr id="83975" name="AutoShape 7" descr="Z">
            <a:extLst>
              <a:ext uri="{FF2B5EF4-FFF2-40B4-BE49-F238E27FC236}">
                <a16:creationId xmlns:a16="http://schemas.microsoft.com/office/drawing/2014/main" id="{90959FEF-C6A2-414F-91EA-901EF65534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11111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11111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1111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11111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3977" name="AutoShape 9" descr="Z">
            <a:extLst>
              <a:ext uri="{FF2B5EF4-FFF2-40B4-BE49-F238E27FC236}">
                <a16:creationId xmlns:a16="http://schemas.microsoft.com/office/drawing/2014/main" id="{1007FF57-3C7A-4088-BB44-C1C3E4AA1F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11111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11111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1111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11111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6FB3C24-6878-405A-94A9-FD138FFD2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>
                <a:ea typeface="宋体" panose="02010600030101010101" pitchFamily="2" charset="-122"/>
              </a:rPr>
              <a:t>Improving Cataract </a:t>
            </a:r>
            <a:br>
              <a:rPr lang="en-US" altLang="zh-CN" sz="4000" dirty="0">
                <a:ea typeface="宋体" panose="02010600030101010101" pitchFamily="2" charset="-122"/>
              </a:rPr>
            </a:br>
            <a:r>
              <a:rPr lang="en-US" altLang="zh-CN" sz="4000" dirty="0">
                <a:ea typeface="宋体" panose="02010600030101010101" pitchFamily="2" charset="-122"/>
              </a:rPr>
              <a:t>Surgical Quality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D94C486-01C3-493A-9AAD-5B314C421B6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0"/>
            <a:ext cx="4114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>
                <a:ea typeface="宋体" pitchFamily="2" charset="-122"/>
              </a:rPr>
              <a:t>The road to improving cataract surgical quality is a long one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000">
                <a:ea typeface="宋体" pitchFamily="2" charset="-122"/>
              </a:rPr>
              <a:t>Many institutions have not even started the journey due to lack of a car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000">
              <a:ea typeface="宋体" pitchFamily="2" charset="-122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000">
                <a:ea typeface="宋体" pitchFamily="2" charset="-122"/>
              </a:rPr>
              <a:t>We propose to provide a robust, simple, high-quality bicycle</a:t>
            </a:r>
          </a:p>
        </p:txBody>
      </p:sp>
      <p:pic>
        <p:nvPicPr>
          <p:cNvPr id="17412" name="Picture 7">
            <a:extLst>
              <a:ext uri="{FF2B5EF4-FFF2-40B4-BE49-F238E27FC236}">
                <a16:creationId xmlns:a16="http://schemas.microsoft.com/office/drawing/2014/main" id="{BF615B26-153C-4DC8-8293-18B616D87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3043238" cy="369570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appy_patient">
            <a:extLst>
              <a:ext uri="{FF2B5EF4-FFF2-40B4-BE49-F238E27FC236}">
                <a16:creationId xmlns:a16="http://schemas.microsoft.com/office/drawing/2014/main" id="{ECA6FB17-9994-4BA3-BCDF-DB72021A5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1905000"/>
            <a:ext cx="3117850" cy="4495800"/>
          </a:xfrm>
          <a:prstGeom prst="rect">
            <a:avLst/>
          </a:prstGeom>
          <a:noFill/>
          <a:ln w="3175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3" name="Rectangle 5">
            <a:extLst>
              <a:ext uri="{FF2B5EF4-FFF2-40B4-BE49-F238E27FC236}">
                <a16:creationId xmlns:a16="http://schemas.microsoft.com/office/drawing/2014/main" id="{4988D1EB-30C5-4D0D-820B-881F67CBC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CN" sz="4800" i="1" dirty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Thank You</a:t>
            </a:r>
            <a:r>
              <a:rPr lang="en-US" altLang="zh-CN" sz="4000" dirty="0"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18436" name="Picture 7" descr="9799">
            <a:extLst>
              <a:ext uri="{FF2B5EF4-FFF2-40B4-BE49-F238E27FC236}">
                <a16:creationId xmlns:a16="http://schemas.microsoft.com/office/drawing/2014/main" id="{869BAEAE-54B1-4E98-AB18-36A3C38CC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1981200" cy="860425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7" descr="cybershotsony-263492">
            <a:extLst>
              <a:ext uri="{FF2B5EF4-FFF2-40B4-BE49-F238E27FC236}">
                <a16:creationId xmlns:a16="http://schemas.microsoft.com/office/drawing/2014/main" id="{DEBF2465-6B2C-4D3E-9CE8-C517D6A44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20574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 Box 8">
            <a:extLst>
              <a:ext uri="{FF2B5EF4-FFF2-40B4-BE49-F238E27FC236}">
                <a16:creationId xmlns:a16="http://schemas.microsoft.com/office/drawing/2014/main" id="{89606FA5-5520-4192-9506-8B2E7D68E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191000"/>
            <a:ext cx="1131888" cy="274638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Vision 2020</a:t>
            </a:r>
          </a:p>
        </p:txBody>
      </p:sp>
      <p:pic>
        <p:nvPicPr>
          <p:cNvPr id="18439" name="Picture 9" descr="nt7lisvneE-S-W1SP8hjfLD-JVrX_cuWLJaT2eKKn4LmvpzscqwXS1vnl_GSN95JCm2P=h900">
            <a:extLst>
              <a:ext uri="{FF2B5EF4-FFF2-40B4-BE49-F238E27FC236}">
                <a16:creationId xmlns:a16="http://schemas.microsoft.com/office/drawing/2014/main" id="{CA608A01-B35F-4DEA-83C9-FF2B0436C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1676400" cy="1257300"/>
          </a:xfrm>
          <a:prstGeom prst="rect">
            <a:avLst/>
          </a:prstGeom>
          <a:noFill/>
          <a:ln w="317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10">
            <a:extLst>
              <a:ext uri="{FF2B5EF4-FFF2-40B4-BE49-F238E27FC236}">
                <a16:creationId xmlns:a16="http://schemas.microsoft.com/office/drawing/2014/main" id="{7AD55A0A-EEC0-414F-AAC4-9D20D5F13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1412875" cy="171450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12085BC-369E-4303-94B0-FC2665822E0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000">
                <a:ea typeface="宋体" panose="02010600030101010101" pitchFamily="2" charset="-122"/>
              </a:rPr>
              <a:t>Why is it important to measure cataract surgical quality?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00E6D87-B43B-4C97-958E-C89A9788635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eaLnBrk="1" hangingPunct="1">
              <a:defRPr/>
            </a:pPr>
            <a:r>
              <a:rPr lang="en-US" altLang="zh-CN" sz="2400">
                <a:ea typeface="宋体" pitchFamily="2" charset="-122"/>
              </a:rPr>
              <a:t>Quality of surgery and resulting patient satisfaction are the engines that drive a sustainable cataract service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eaLnBrk="1" hangingPunct="1">
              <a:defRPr/>
            </a:pPr>
            <a:r>
              <a:rPr lang="en-US" altLang="zh-CN" sz="2400">
                <a:ea typeface="宋体" pitchFamily="2" charset="-122"/>
              </a:rPr>
              <a:t>We must be able to measure quality before we can create it</a:t>
            </a:r>
          </a:p>
        </p:txBody>
      </p:sp>
      <p:pic>
        <p:nvPicPr>
          <p:cNvPr id="4100" name="Picture 6" descr="Happy_patient">
            <a:extLst>
              <a:ext uri="{FF2B5EF4-FFF2-40B4-BE49-F238E27FC236}">
                <a16:creationId xmlns:a16="http://schemas.microsoft.com/office/drawing/2014/main" id="{0086C7D7-408D-47C6-A7A0-025BA3787055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905000"/>
            <a:ext cx="3117850" cy="4492625"/>
          </a:xfrm>
          <a:noFill/>
          <a:ln w="31750" cap="flat">
            <a:solidFill>
              <a:srgbClr val="FFFFFF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1F08B54-DD62-4175-9E4D-68EF9B513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dirty="0">
                <a:ea typeface="宋体" panose="02010600030101010101" pitchFamily="2" charset="-122"/>
              </a:rPr>
              <a:t>Why don’t we routinely measure cataract surgical outcomes</a:t>
            </a:r>
            <a:r>
              <a:rPr lang="en-US" altLang="zh-CN" sz="4000" dirty="0"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8317DF5-DE64-4055-85D0-DBC6665426A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35052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2200">
                <a:ea typeface="宋体" pitchFamily="2" charset="-122"/>
              </a:rPr>
              <a:t>Busy clinicians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2200">
                <a:ea typeface="宋体" pitchFamily="2" charset="-122"/>
              </a:rPr>
              <a:t>Lack of resources and awareness about existing free options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2200">
                <a:ea typeface="宋体" pitchFamily="2" charset="-122"/>
              </a:rPr>
              <a:t>Some available systems to record cataract outcomes offer very powerful functionality, but may be challenging for new users (“The SLR camera”)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2200">
                <a:ea typeface="宋体" pitchFamily="2" charset="-122"/>
              </a:rPr>
              <a:t>Poor patient follow-up: How do we make sense of data with a range of different follow-up times?</a:t>
            </a:r>
            <a:r>
              <a:rPr lang="en-US" altLang="zh-CN" sz="2400">
                <a:ea typeface="宋体" pitchFamily="2" charset="-122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zh-CN" sz="2400">
              <a:ea typeface="宋体" pitchFamily="2" charset="-122"/>
            </a:endParaRPr>
          </a:p>
        </p:txBody>
      </p:sp>
      <p:pic>
        <p:nvPicPr>
          <p:cNvPr id="5124" name="Picture 7" descr="9799">
            <a:extLst>
              <a:ext uri="{FF2B5EF4-FFF2-40B4-BE49-F238E27FC236}">
                <a16:creationId xmlns:a16="http://schemas.microsoft.com/office/drawing/2014/main" id="{47A65744-6BFD-4892-A284-CC70448AFC3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495800"/>
            <a:ext cx="3810000" cy="1654175"/>
          </a:xfrm>
          <a:noFill/>
          <a:ln w="25400" cap="flat">
            <a:solidFill>
              <a:srgbClr val="FFFFFF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10" descr="Camera diagram">
            <a:extLst>
              <a:ext uri="{FF2B5EF4-FFF2-40B4-BE49-F238E27FC236}">
                <a16:creationId xmlns:a16="http://schemas.microsoft.com/office/drawing/2014/main" id="{2ADDF3A2-2F58-4574-92CE-0DCC01A04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2381250" cy="2219325"/>
          </a:xfrm>
          <a:prstGeom prst="rect">
            <a:avLst/>
          </a:prstGeom>
          <a:noFill/>
          <a:ln w="317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0CE9117-E1FD-4C59-B284-0DF5FEF271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2065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en-US" altLang="zh-CN" sz="3200" dirty="0">
                <a:ea typeface="宋体" panose="02010600030101010101" pitchFamily="2" charset="-122"/>
              </a:rPr>
              <a:t>PRECOG project: Assessing cataract outcomes where follow-up is poor</a:t>
            </a:r>
            <a:r>
              <a:rPr lang="en-US" altLang="zh-CN" sz="4000" dirty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278EE62-2D81-40AC-8B86-CA16EDDB63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362200"/>
            <a:ext cx="35052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2400">
                <a:ea typeface="宋体" pitchFamily="2" charset="-122"/>
              </a:rPr>
              <a:t>40 hospitals in 12 countries (Asia, Africa, LAC)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2400">
                <a:ea typeface="宋体" pitchFamily="2" charset="-122"/>
              </a:rPr>
              <a:t>4000 surgical cases, final outcomes recorded for &gt; 90%</a:t>
            </a:r>
          </a:p>
        </p:txBody>
      </p:sp>
      <p:pic>
        <p:nvPicPr>
          <p:cNvPr id="6148" name="Picture 8">
            <a:extLst>
              <a:ext uri="{FF2B5EF4-FFF2-40B4-BE49-F238E27FC236}">
                <a16:creationId xmlns:a16="http://schemas.microsoft.com/office/drawing/2014/main" id="{93E95618-9960-48BC-99BA-21EFC4907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008438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3641656-C716-482F-992A-4B9B9FB79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2065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en-US" altLang="zh-CN" sz="3200" dirty="0">
                <a:ea typeface="宋体" panose="02010600030101010101" pitchFamily="2" charset="-122"/>
              </a:rPr>
              <a:t>Assessing cataract outcomes where follow-up is poor</a:t>
            </a:r>
            <a:r>
              <a:rPr lang="en-US" altLang="zh-CN" sz="4000" dirty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6B4464B-3E6A-4A4C-87C0-811D5BB2BDB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12913"/>
            <a:ext cx="35052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2400">
                <a:ea typeface="宋体" pitchFamily="2" charset="-122"/>
              </a:rPr>
              <a:t>Validated two approaches to measuring quality when few patients return: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CN" sz="2000">
                <a:ea typeface="宋体" pitchFamily="2" charset="-122"/>
              </a:rPr>
              <a:t>Early assessment for ALL patients (First Day)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CN" sz="2000">
                <a:ea typeface="宋体" pitchFamily="2" charset="-122"/>
              </a:rPr>
              <a:t>Late (&gt; 6 weeks) assessment of all those who DO return (even when rates &lt;= 30%)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</p:txBody>
      </p:sp>
      <p:graphicFrame>
        <p:nvGraphicFramePr>
          <p:cNvPr id="7172" name="Object 7">
            <a:extLst>
              <a:ext uri="{FF2B5EF4-FFF2-40B4-BE49-F238E27FC236}">
                <a16:creationId xmlns:a16="http://schemas.microsoft.com/office/drawing/2014/main" id="{92311F80-3B44-4108-A752-6575EE7426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1447800"/>
          <a:ext cx="381952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920155" imgH="2123768" progId="AcroExch.Document.7">
                  <p:embed/>
                </p:oleObj>
              </mc:Choice>
              <mc:Fallback>
                <p:oleObj name="Acrobat Document" r:id="rId3" imgW="2920155" imgH="2123768" progId="AcroExch.Document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47800"/>
                        <a:ext cx="3819525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Text Box 6">
            <a:extLst>
              <a:ext uri="{FF2B5EF4-FFF2-40B4-BE49-F238E27FC236}">
                <a16:creationId xmlns:a16="http://schemas.microsoft.com/office/drawing/2014/main" id="{36C91BEB-3FDC-402D-8CD6-0C997997A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524000"/>
            <a:ext cx="2209800" cy="379413"/>
          </a:xfrm>
          <a:prstGeom prst="rect">
            <a:avLst/>
          </a:prstGeom>
          <a:noFill/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1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rho = 0.74, P &lt; 0.001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8FA62-5604-478A-8C83-2E9198421746}"/>
              </a:ext>
            </a:extLst>
          </p:cNvPr>
          <p:cNvSpPr txBox="1"/>
          <p:nvPr/>
        </p:nvSpPr>
        <p:spPr>
          <a:xfrm>
            <a:off x="5867400" y="3352800"/>
            <a:ext cx="1981200" cy="366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11111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11111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1111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11111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1800">
                <a:solidFill>
                  <a:srgbClr val="002060"/>
                </a:solidFill>
                <a:latin typeface="Times New Roman" pitchFamily="18" charset="0"/>
                <a:ea typeface="宋体" pitchFamily="2" charset="-122"/>
              </a:rPr>
              <a:t>Early All</a:t>
            </a:r>
            <a:endParaRPr lang="en-US" altLang="zh-CN" sz="2400">
              <a:solidFill>
                <a:srgbClr val="00206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1B5090-70C1-4516-A524-44B8DC767059}"/>
              </a:ext>
            </a:extLst>
          </p:cNvPr>
          <p:cNvSpPr txBox="1"/>
          <p:nvPr/>
        </p:nvSpPr>
        <p:spPr>
          <a:xfrm rot="16200000">
            <a:off x="3994150" y="2406650"/>
            <a:ext cx="1979613" cy="366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11111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11111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1111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11111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1800">
                <a:solidFill>
                  <a:srgbClr val="002060"/>
                </a:solidFill>
                <a:latin typeface="Times New Roman" pitchFamily="18" charset="0"/>
                <a:ea typeface="宋体" pitchFamily="2" charset="-122"/>
              </a:rPr>
              <a:t>Late All</a:t>
            </a:r>
            <a:endParaRPr lang="en-US" altLang="zh-CN" sz="1300">
              <a:solidFill>
                <a:srgbClr val="002060"/>
              </a:solidFill>
              <a:latin typeface="Times New Roman" pitchFamily="18" charset="0"/>
              <a:ea typeface="宋体" pitchFamily="2" charset="-122"/>
            </a:endParaRPr>
          </a:p>
        </p:txBody>
      </p:sp>
      <p:graphicFrame>
        <p:nvGraphicFramePr>
          <p:cNvPr id="7176" name="Object 4">
            <a:extLst>
              <a:ext uri="{FF2B5EF4-FFF2-40B4-BE49-F238E27FC236}">
                <a16:creationId xmlns:a16="http://schemas.microsoft.com/office/drawing/2014/main" id="{7DE18F1F-2A10-4476-93B0-E8090A1D8C1E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4648200" y="4191000"/>
          <a:ext cx="38100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2920155" imgH="2123768" progId="AcroExch.Document.7">
                  <p:embed/>
                </p:oleObj>
              </mc:Choice>
              <mc:Fallback>
                <p:oleObj name="Acrobat Document" r:id="rId5" imgW="2920155" imgH="2123768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91000"/>
                        <a:ext cx="38100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6">
            <a:extLst>
              <a:ext uri="{FF2B5EF4-FFF2-40B4-BE49-F238E27FC236}">
                <a16:creationId xmlns:a16="http://schemas.microsoft.com/office/drawing/2014/main" id="{DED14DDC-1CB3-4756-B8D7-A66DBAB64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191000"/>
            <a:ext cx="2209800" cy="379413"/>
          </a:xfrm>
          <a:prstGeom prst="rect">
            <a:avLst/>
          </a:prstGeom>
          <a:noFill/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1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rho = 0.86, P &lt; 0.001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E903A324-7704-40EF-88DE-AD764CF21281}"/>
              </a:ext>
            </a:extLst>
          </p:cNvPr>
          <p:cNvSpPr txBox="1"/>
          <p:nvPr/>
        </p:nvSpPr>
        <p:spPr>
          <a:xfrm rot="16200000">
            <a:off x="4375150" y="5149850"/>
            <a:ext cx="1979613" cy="366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11111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11111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1111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11111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1800">
                <a:solidFill>
                  <a:srgbClr val="002060"/>
                </a:solidFill>
                <a:latin typeface="Times New Roman" pitchFamily="18" charset="0"/>
                <a:ea typeface="宋体" pitchFamily="2" charset="-122"/>
              </a:rPr>
              <a:t>Late All</a:t>
            </a:r>
            <a:endParaRPr lang="en-US" altLang="zh-CN" sz="1300">
              <a:solidFill>
                <a:srgbClr val="00206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460539D1-0D7C-4B6C-B90A-506BF26D6057}"/>
              </a:ext>
            </a:extLst>
          </p:cNvPr>
          <p:cNvSpPr txBox="1"/>
          <p:nvPr/>
        </p:nvSpPr>
        <p:spPr>
          <a:xfrm>
            <a:off x="5867400" y="6248400"/>
            <a:ext cx="1905000" cy="366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1800">
                <a:solidFill>
                  <a:srgbClr val="002060"/>
                </a:solidFill>
                <a:ea typeface="宋体" panose="02010600030101010101" pitchFamily="2" charset="-122"/>
              </a:rPr>
              <a:t>Late Return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1DC3302-1D93-455D-8F64-B84D2E9B5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000">
                <a:ea typeface="宋体" panose="02010600030101010101" pitchFamily="2" charset="-122"/>
              </a:rPr>
              <a:t>Existing software solutions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AB2D0BA-AE6F-4843-B721-FE843042AE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eaLnBrk="1" hangingPunct="1">
              <a:defRPr/>
            </a:pPr>
            <a:r>
              <a:rPr lang="en-US" altLang="zh-CN" sz="2400">
                <a:ea typeface="宋体" pitchFamily="2" charset="-122"/>
              </a:rPr>
              <a:t>Some high-quality software systems exist to measure cataract surgical outcomes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lvl="1" eaLnBrk="1" hangingPunct="1">
              <a:defRPr/>
            </a:pPr>
            <a:r>
              <a:rPr lang="en-US" altLang="zh-CN" sz="2000">
                <a:ea typeface="宋体" pitchFamily="2" charset="-122"/>
              </a:rPr>
              <a:t>Monitoring software from ICEH, developed by Hans Limburg</a:t>
            </a:r>
            <a:r>
              <a:rPr lang="en-US" altLang="zh-CN" sz="2000">
                <a:solidFill>
                  <a:srgbClr val="FFFF00"/>
                </a:solidFill>
                <a:ea typeface="宋体" pitchFamily="2" charset="-122"/>
              </a:rPr>
              <a:t> </a:t>
            </a:r>
          </a:p>
          <a:p>
            <a:pPr lvl="1" eaLnBrk="1" hangingPunct="1">
              <a:defRPr/>
            </a:pPr>
            <a:r>
              <a:rPr lang="en-US" altLang="zh-CN" sz="2000">
                <a:ea typeface="宋体" pitchFamily="2" charset="-122"/>
              </a:rPr>
              <a:t>Aravind’s surgery outcome monitoring software</a:t>
            </a:r>
          </a:p>
          <a:p>
            <a:pPr lvl="1" eaLnBrk="1" hangingPunct="1">
              <a:defRPr/>
            </a:pPr>
            <a:endParaRPr lang="en-US" altLang="zh-CN" sz="2000">
              <a:ea typeface="宋体" pitchFamily="2" charset="-122"/>
            </a:endParaRPr>
          </a:p>
        </p:txBody>
      </p:sp>
      <p:pic>
        <p:nvPicPr>
          <p:cNvPr id="8196" name="Picture 42" descr="Aravind">
            <a:extLst>
              <a:ext uri="{FF2B5EF4-FFF2-40B4-BE49-F238E27FC236}">
                <a16:creationId xmlns:a16="http://schemas.microsoft.com/office/drawing/2014/main" id="{91AEAD5E-E5AA-4B90-BA10-97E54DE9B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0038"/>
            <a:ext cx="3657600" cy="2519362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Afbeelding 1">
            <a:extLst>
              <a:ext uri="{FF2B5EF4-FFF2-40B4-BE49-F238E27FC236}">
                <a16:creationId xmlns:a16="http://schemas.microsoft.com/office/drawing/2014/main" id="{6A20447E-2EC2-4598-B138-FA140CA95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2819400" cy="2519363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CDC2046-EFCE-4E93-9393-B67DA9FCD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>
                <a:ea typeface="宋体" panose="02010600030101010101" pitchFamily="2" charset="-122"/>
              </a:rPr>
              <a:t>What is BOOST?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E287746-4A18-4267-9EDE-880FB360DAF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3810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endParaRPr lang="en-US" altLang="zh-CN" sz="280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2400">
                <a:ea typeface="宋体" pitchFamily="2" charset="-122"/>
              </a:rPr>
              <a:t>Unite behind a single cataract outcomes monitoring system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CN" sz="2000">
                <a:ea typeface="宋体" pitchFamily="2" charset="-122"/>
              </a:rPr>
              <a:t>Aravind, ICEH, NGOs, IAPB, ICO, WHO, end-users, etc.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altLang="zh-CN" sz="200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2400">
                <a:ea typeface="宋体" pitchFamily="2" charset="-122"/>
              </a:rPr>
              <a:t>Exploit the fact that earlier assessment of outcomes now practical due to widespread use of small incisions (SICS, phaco)</a:t>
            </a:r>
          </a:p>
        </p:txBody>
      </p:sp>
      <p:pic>
        <p:nvPicPr>
          <p:cNvPr id="9220" name="Picture 7" descr="16_48_051_f01">
            <a:extLst>
              <a:ext uri="{FF2B5EF4-FFF2-40B4-BE49-F238E27FC236}">
                <a16:creationId xmlns:a16="http://schemas.microsoft.com/office/drawing/2014/main" id="{E7946CDD-F531-42BB-AC89-1E6CC9C8D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15436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12CDF08-385C-4C08-BFBC-460019E3E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>
                <a:ea typeface="宋体" panose="02010600030101010101" pitchFamily="2" charset="-122"/>
              </a:rPr>
              <a:t>What is BOOST?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94EB225-1B9A-40BF-B20E-FBA2849683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143000"/>
            <a:ext cx="3810000" cy="5181600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  <a:defRPr/>
            </a:pPr>
            <a:endParaRPr lang="en-US" altLang="zh-CN" sz="2800">
              <a:ea typeface="宋体" pitchFamily="2" charset="-122"/>
            </a:endParaRPr>
          </a:p>
          <a:p>
            <a:pPr eaLnBrk="1" hangingPunct="1">
              <a:defRPr/>
            </a:pPr>
            <a:r>
              <a:rPr lang="en-US" altLang="zh-CN" sz="2800">
                <a:ea typeface="宋体" pitchFamily="2" charset="-122"/>
              </a:rPr>
              <a:t>Simple default settings:</a:t>
            </a:r>
          </a:p>
          <a:p>
            <a:pPr lvl="1" eaLnBrk="1" hangingPunct="1">
              <a:defRPr/>
            </a:pPr>
            <a:r>
              <a:rPr lang="en-US" altLang="zh-CN" sz="2400">
                <a:ea typeface="宋体" pitchFamily="2" charset="-122"/>
              </a:rPr>
              <a:t>A “point and shoot” instead of an SLR</a:t>
            </a:r>
          </a:p>
          <a:p>
            <a:pPr eaLnBrk="1" hangingPunct="1">
              <a:defRPr/>
            </a:pPr>
            <a:r>
              <a:rPr lang="en-US" altLang="zh-CN" sz="2800">
                <a:ea typeface="宋体" pitchFamily="2" charset="-122"/>
              </a:rPr>
              <a:t>Capacity for more powerful, flexible functionality as needed</a:t>
            </a:r>
          </a:p>
          <a:p>
            <a:pPr eaLnBrk="1" hangingPunct="1">
              <a:defRPr/>
            </a:pPr>
            <a:r>
              <a:rPr lang="en-US" altLang="zh-CN" sz="2800">
                <a:ea typeface="宋体" pitchFamily="2" charset="-122"/>
              </a:rPr>
              <a:t>Quick to download, can be used offline</a:t>
            </a:r>
          </a:p>
        </p:txBody>
      </p:sp>
      <p:pic>
        <p:nvPicPr>
          <p:cNvPr id="10244" name="Picture 9" descr="cybershotsony-263492">
            <a:extLst>
              <a:ext uri="{FF2B5EF4-FFF2-40B4-BE49-F238E27FC236}">
                <a16:creationId xmlns:a16="http://schemas.microsoft.com/office/drawing/2014/main" id="{F682496E-6E8E-41ED-986C-CCAA42A8E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6766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6" name="Text Box 10">
            <a:extLst>
              <a:ext uri="{FF2B5EF4-FFF2-40B4-BE49-F238E27FC236}">
                <a16:creationId xmlns:a16="http://schemas.microsoft.com/office/drawing/2014/main" id="{22942D70-012F-4987-8545-7DCB7870F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733800"/>
            <a:ext cx="1295400" cy="33655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Vision 2020</a:t>
            </a:r>
          </a:p>
        </p:txBody>
      </p:sp>
      <p:pic>
        <p:nvPicPr>
          <p:cNvPr id="10246" name="Picture 11" descr="cybershotsony-263492">
            <a:extLst>
              <a:ext uri="{FF2B5EF4-FFF2-40B4-BE49-F238E27FC236}">
                <a16:creationId xmlns:a16="http://schemas.microsoft.com/office/drawing/2014/main" id="{7B8E0105-6EA0-432A-8166-49307F476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3676650" cy="2676525"/>
          </a:xfrm>
          <a:prstGeom prst="rect">
            <a:avLst/>
          </a:prstGeom>
          <a:noFill/>
          <a:ln w="317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8" name="Text Box 12">
            <a:extLst>
              <a:ext uri="{FF2B5EF4-FFF2-40B4-BE49-F238E27FC236}">
                <a16:creationId xmlns:a16="http://schemas.microsoft.com/office/drawing/2014/main" id="{B48DA2C0-3A01-4EE9-8B7D-EF3B1118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733800"/>
            <a:ext cx="1295400" cy="33655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Vision 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05D1543-8179-4051-8326-E134AE0F1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>
                <a:ea typeface="宋体" panose="02010600030101010101" pitchFamily="2" charset="-122"/>
              </a:rPr>
              <a:t>What is BOOST?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8AEC75A-AC1A-4392-AEF2-86515C2FB6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38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>
                <a:ea typeface="宋体" pitchFamily="2" charset="-122"/>
              </a:rPr>
              <a:t>Following protocol validated in PRECOG, system will automatically step the user through collection of the minimum data set needed to: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altLang="zh-CN" sz="2400">
              <a:ea typeface="宋体" pitchFamily="2" charset="-122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000">
                <a:ea typeface="宋体" pitchFamily="2" charset="-122"/>
              </a:rPr>
              <a:t>Assess existing outcome quality (60 consecutive cases, post-op day #1)</a:t>
            </a:r>
          </a:p>
        </p:txBody>
      </p:sp>
      <p:pic>
        <p:nvPicPr>
          <p:cNvPr id="11268" name="Picture 6" descr="Aravind2">
            <a:extLst>
              <a:ext uri="{FF2B5EF4-FFF2-40B4-BE49-F238E27FC236}">
                <a16:creationId xmlns:a16="http://schemas.microsoft.com/office/drawing/2014/main" id="{72E6FDC3-0877-41A5-BCEA-9D9124439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3429000" cy="2452688"/>
          </a:xfrm>
          <a:prstGeom prst="rect">
            <a:avLst/>
          </a:prstGeom>
          <a:noFill/>
          <a:ln w="317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1938</TotalTime>
  <Words>686</Words>
  <Application>Microsoft Office PowerPoint</Application>
  <PresentationFormat>On-screen Show (4:3)</PresentationFormat>
  <Paragraphs>138</Paragraphs>
  <Slides>16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宋体</vt:lpstr>
      <vt:lpstr>PMingLiU</vt:lpstr>
      <vt:lpstr>Times New Roman</vt:lpstr>
      <vt:lpstr>Symbol</vt:lpstr>
      <vt:lpstr>Default Design</vt:lpstr>
      <vt:lpstr>Adobe Acrobat Document</vt:lpstr>
      <vt:lpstr>BOOST (Better Operative Outcomes Software Tool)</vt:lpstr>
      <vt:lpstr>Why is it important to measure cataract surgical quality?</vt:lpstr>
      <vt:lpstr>Why don’t we routinely measure cataract surgical outcomes?</vt:lpstr>
      <vt:lpstr>PRECOG project: Assessing cataract outcomes where follow-up is poor </vt:lpstr>
      <vt:lpstr>Assessing cataract outcomes where follow-up is poor </vt:lpstr>
      <vt:lpstr>Existing software solutions</vt:lpstr>
      <vt:lpstr>What is BOOST?</vt:lpstr>
      <vt:lpstr>What is BOOST?</vt:lpstr>
      <vt:lpstr>What is BOOST?</vt:lpstr>
      <vt:lpstr>What is BOOST?</vt:lpstr>
      <vt:lpstr>What is BOOST?</vt:lpstr>
      <vt:lpstr>What is BOOST?</vt:lpstr>
      <vt:lpstr>Progress to Date</vt:lpstr>
      <vt:lpstr>Progress to Date</vt:lpstr>
      <vt:lpstr>Improving Cataract  Surgical Quality</vt:lpstr>
      <vt:lpstr>Thank You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Office</cp:lastModifiedBy>
  <cp:revision>59</cp:revision>
  <dcterms:created xsi:type="dcterms:W3CDTF">2014-10-06T09:08:40Z</dcterms:created>
  <dcterms:modified xsi:type="dcterms:W3CDTF">2021-05-20T07:28:28Z</dcterms:modified>
</cp:coreProperties>
</file>